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3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5174"/>
  </p:normalViewPr>
  <p:slideViewPr>
    <p:cSldViewPr snapToGrid="0" snapToObjects="1">
      <p:cViewPr varScale="1">
        <p:scale>
          <a:sx n="107" d="100"/>
          <a:sy n="107" d="100"/>
        </p:scale>
        <p:origin x="672"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3001665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devtage-goladeji/ai-capstone/blob/main/spacex_web_scraped.csv" TargetMode="External"/><Relationship Id="rId4" Type="http://schemas.openxmlformats.org/officeDocument/2006/relationships/hyperlink" Target="https://github.com/devtage-goladeji/ai-capstone/blob/main/jupyter-labs-webscraping.ipynb"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evtage-goladeji/ai-capstone/blob/main/labs-jupyter-spacex-Data-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dataset_part_2.csv"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en.wikipedia.org/wiki/Space_launch_market_competition" TargetMode="External"/><Relationship Id="rId4" Type="http://schemas.openxmlformats.org/officeDocument/2006/relationships/hyperlink" Target="https://spacenews.com/38331spacex-challenge-has-arianespace-rethinking-pricing-policies/"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web.archive.org/web/20140310123118/http:/www.aviationweek.com/Article.aspx?id=%2Farticle-xml%2FAW_03_10_2014_p48-668592.xml"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spacex-data.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Gbolahan (GB) Oladeji</a:t>
            </a:r>
          </a:p>
          <a:p>
            <a:r>
              <a:rPr lang="en-US" dirty="0">
                <a:solidFill>
                  <a:schemeClr val="bg2"/>
                </a:solidFill>
                <a:latin typeface="Abadi" panose="020B0604020104020204" pitchFamily="34" charset="0"/>
                <a:ea typeface="SF Pro" pitchFamily="2" charset="0"/>
                <a:cs typeface="SF Pro" pitchFamily="2" charset="0"/>
              </a:rPr>
              <a:t>2023/07/24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586754"/>
            <a:ext cx="4985332" cy="4912658"/>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With the process, the launch records were scraped from HTML in a Wikipedia:</a:t>
            </a:r>
          </a:p>
          <a:p>
            <a:pPr marL="0" indent="0">
              <a:lnSpc>
                <a:spcPct val="100000"/>
              </a:lnSpc>
              <a:spcBef>
                <a:spcPts val="1400"/>
              </a:spcBef>
              <a:buNone/>
            </a:pPr>
            <a:r>
              <a:rPr lang="en-CA" sz="1600" b="0" dirty="0">
                <a:solidFill>
                  <a:srgbClr val="CE9178"/>
                </a:solidFill>
                <a:effectLst/>
                <a:latin typeface="Consolas" panose="020B0609020204030204" pitchFamily="49" charset="0"/>
                <a:hlinkClick r:id="rId3"/>
              </a:rPr>
              <a:t>https://en.wikipedia.org/w/index.php?title=List_of_Falcon_9_and_Falcon_Heavy_launches&amp;oldid=1027686922</a:t>
            </a:r>
            <a:r>
              <a:rPr lang="en-CA" sz="1600" b="0" dirty="0">
                <a:solidFill>
                  <a:srgbClr val="CE9178"/>
                </a:solidFill>
                <a:effectLst/>
                <a:latin typeface="Consolas" panose="020B0609020204030204" pitchFamily="49" charset="0"/>
              </a:rPr>
              <a:t> </a:t>
            </a:r>
            <a:endParaRPr lang="en-CA" sz="1600" b="0" dirty="0">
              <a:solidFill>
                <a:srgbClr val="CCCCCC"/>
              </a:solidFill>
              <a:effectLst/>
              <a:latin typeface="Consolas" panose="020B060902020403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Notebook GitHub URL:</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4"/>
              </a:rPr>
              <a:t>https://github.com/devtage-goladeji/ai-capstone/blob/main/jupyter-labs-webscraping.ipynb</a:t>
            </a:r>
            <a:r>
              <a:rPr lang="en-US" sz="1800"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CSV produced:</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5"/>
              </a:rPr>
              <a:t>https://github.com/devtage-goladeji/ai-capstone/blob/main/spacex_web_scraped.csv</a:t>
            </a:r>
            <a:r>
              <a:rPr lang="en-US" sz="18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6355973" y="1586754"/>
            <a:ext cx="5087003" cy="4732596"/>
          </a:xfrm>
          <a:prstGeom prst="rect">
            <a:avLst/>
          </a:prstGeom>
          <a:ln>
            <a:solidFill>
              <a:srgbClr val="0B49CB"/>
            </a:solidFill>
            <a:prstDash val="dash"/>
          </a:ln>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5" name="Rectangle 4">
            <a:extLst>
              <a:ext uri="{FF2B5EF4-FFF2-40B4-BE49-F238E27FC236}">
                <a16:creationId xmlns:a16="http://schemas.microsoft.com/office/drawing/2014/main" id="{ACE1F7E1-48ED-D4A4-FC35-2DB87B03055B}"/>
              </a:ext>
            </a:extLst>
          </p:cNvPr>
          <p:cNvSpPr/>
          <p:nvPr/>
        </p:nvSpPr>
        <p:spPr>
          <a:xfrm>
            <a:off x="6490447" y="1916935"/>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TASK 1: Request the Falcon9 Launch Wiki page from its URL via HTTP Get Method and </a:t>
            </a:r>
            <a:r>
              <a:rPr lang="en-US" sz="1600" dirty="0" err="1"/>
              <a:t>BeautifulSoup</a:t>
            </a:r>
            <a:r>
              <a:rPr lang="en-US" sz="1600" dirty="0"/>
              <a:t>  object </a:t>
            </a:r>
            <a:endParaRPr lang="en-CA" sz="1600" dirty="0"/>
          </a:p>
        </p:txBody>
      </p:sp>
      <p:sp>
        <p:nvSpPr>
          <p:cNvPr id="7" name="Rectangle 6">
            <a:extLst>
              <a:ext uri="{FF2B5EF4-FFF2-40B4-BE49-F238E27FC236}">
                <a16:creationId xmlns:a16="http://schemas.microsoft.com/office/drawing/2014/main" id="{E3869FFB-CC23-6A36-1124-8840485665D2}"/>
              </a:ext>
            </a:extLst>
          </p:cNvPr>
          <p:cNvSpPr/>
          <p:nvPr/>
        </p:nvSpPr>
        <p:spPr>
          <a:xfrm>
            <a:off x="6490447" y="2951286"/>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Task2: </a:t>
            </a:r>
            <a:r>
              <a:rPr lang="en-US" sz="1600" dirty="0"/>
              <a:t>Extract all column/variable names from the HTML table header using HTML tags with soup object</a:t>
            </a:r>
            <a:endParaRPr lang="en-CA" sz="1600" dirty="0"/>
          </a:p>
        </p:txBody>
      </p:sp>
      <p:sp>
        <p:nvSpPr>
          <p:cNvPr id="8" name="Rectangle 7">
            <a:extLst>
              <a:ext uri="{FF2B5EF4-FFF2-40B4-BE49-F238E27FC236}">
                <a16:creationId xmlns:a16="http://schemas.microsoft.com/office/drawing/2014/main" id="{9F0CFDD6-EF18-306D-D45C-9A73F9AB6243}"/>
              </a:ext>
            </a:extLst>
          </p:cNvPr>
          <p:cNvSpPr/>
          <p:nvPr/>
        </p:nvSpPr>
        <p:spPr>
          <a:xfrm>
            <a:off x="6490447" y="3985637"/>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3: </a:t>
            </a:r>
            <a:r>
              <a:rPr lang="en-US" sz="1600" dirty="0"/>
              <a:t>Create a data frame by parsing the launch HTML tables</a:t>
            </a:r>
            <a:endParaRPr lang="en-CA" sz="1600" dirty="0"/>
          </a:p>
        </p:txBody>
      </p:sp>
      <p:sp>
        <p:nvSpPr>
          <p:cNvPr id="9" name="Rectangle 8">
            <a:extLst>
              <a:ext uri="{FF2B5EF4-FFF2-40B4-BE49-F238E27FC236}">
                <a16:creationId xmlns:a16="http://schemas.microsoft.com/office/drawing/2014/main" id="{8972502B-FD36-458E-0FB8-168AECF78E3B}"/>
              </a:ext>
            </a:extLst>
          </p:cNvPr>
          <p:cNvSpPr/>
          <p:nvPr/>
        </p:nvSpPr>
        <p:spPr>
          <a:xfrm>
            <a:off x="6490447" y="5019988"/>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4: Save Data for further analysis </a:t>
            </a:r>
            <a:br>
              <a:rPr lang="en-CA" sz="1600" dirty="0"/>
            </a:br>
            <a:r>
              <a:rPr lang="en-CA" sz="1600" dirty="0"/>
              <a:t>spacex_web_scraped.csv</a:t>
            </a:r>
          </a:p>
        </p:txBody>
      </p:sp>
      <p:cxnSp>
        <p:nvCxnSpPr>
          <p:cNvPr id="10" name="Connector: Elbow 10">
            <a:extLst>
              <a:ext uri="{FF2B5EF4-FFF2-40B4-BE49-F238E27FC236}">
                <a16:creationId xmlns:a16="http://schemas.microsoft.com/office/drawing/2014/main" id="{5B2B953B-48A3-AF77-65F5-E675582DCAB9}"/>
              </a:ext>
            </a:extLst>
          </p:cNvPr>
          <p:cNvCxnSpPr>
            <a:cxnSpLocks/>
            <a:stCxn id="5" idx="2"/>
            <a:endCxn id="7" idx="0"/>
          </p:cNvCxnSpPr>
          <p:nvPr/>
        </p:nvCxnSpPr>
        <p:spPr>
          <a:xfrm>
            <a:off x="8880018"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2">
            <a:extLst>
              <a:ext uri="{FF2B5EF4-FFF2-40B4-BE49-F238E27FC236}">
                <a16:creationId xmlns:a16="http://schemas.microsoft.com/office/drawing/2014/main" id="{85BB8127-72A5-7504-331F-77029835F8DF}"/>
              </a:ext>
            </a:extLst>
          </p:cNvPr>
          <p:cNvCxnSpPr>
            <a:cxnSpLocks/>
            <a:stCxn id="7" idx="2"/>
            <a:endCxn id="8" idx="0"/>
          </p:cNvCxnSpPr>
          <p:nvPr/>
        </p:nvCxnSpPr>
        <p:spPr>
          <a:xfrm>
            <a:off x="8880018" y="3612298"/>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4">
            <a:extLst>
              <a:ext uri="{FF2B5EF4-FFF2-40B4-BE49-F238E27FC236}">
                <a16:creationId xmlns:a16="http://schemas.microsoft.com/office/drawing/2014/main" id="{30CF0BEF-4739-FF7A-A028-F3559FEF5FED}"/>
              </a:ext>
            </a:extLst>
          </p:cNvPr>
          <p:cNvCxnSpPr>
            <a:cxnSpLocks/>
            <a:stCxn id="8" idx="2"/>
            <a:endCxn id="9" idx="0"/>
          </p:cNvCxnSpPr>
          <p:nvPr/>
        </p:nvCxnSpPr>
        <p:spPr>
          <a:xfrm>
            <a:off x="8880018"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17812"/>
            <a:ext cx="11278554" cy="5181599"/>
          </a:xfrm>
          <a:prstGeom prst="rect">
            <a:avLst/>
          </a:prstGeom>
        </p:spPr>
        <p:txBody>
          <a:bodyPr/>
          <a:lstStyle/>
          <a:p>
            <a:r>
              <a:rPr lang="en-US" sz="2200" b="1" dirty="0">
                <a:solidFill>
                  <a:schemeClr val="accent3">
                    <a:lumMod val="25000"/>
                  </a:schemeClr>
                </a:solidFill>
                <a:latin typeface="Abadi" panose="020B0604020104020204" pitchFamily="34" charset="0"/>
              </a:rPr>
              <a:t>Describe how data were processed</a:t>
            </a:r>
          </a:p>
          <a:p>
            <a:pPr marL="0" indent="0">
              <a:buNone/>
            </a:pPr>
            <a:r>
              <a:rPr lang="en-US" sz="2000" dirty="0">
                <a:solidFill>
                  <a:schemeClr val="accent3">
                    <a:lumMod val="25000"/>
                  </a:schemeClr>
                </a:solidFill>
                <a:latin typeface="Abadi" panose="020B0604020104020204" pitchFamily="34" charset="0"/>
              </a:rPr>
              <a:t>In the data wrangling process, we performed some exploratory data analysis to understand which data elements are labels and which are features. Also, the data were analyzed for quality assurance and issues such as missing values were addressed.</a:t>
            </a:r>
          </a:p>
          <a:p>
            <a:r>
              <a:rPr lang="en-US" sz="2200" b="1" dirty="0">
                <a:solidFill>
                  <a:schemeClr val="accent3">
                    <a:lumMod val="25000"/>
                  </a:schemeClr>
                </a:solidFill>
                <a:latin typeface="Abadi" panose="020B0604020104020204" pitchFamily="34" charset="0"/>
              </a:rPr>
              <a:t>Key Tasks:</a:t>
            </a:r>
          </a:p>
          <a:p>
            <a:pPr marL="0" indent="0">
              <a:buNone/>
            </a:pPr>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r>
              <a:rPr lang="en-US" sz="2200" b="1" dirty="0">
                <a:solidFill>
                  <a:schemeClr val="accent3">
                    <a:lumMod val="25000"/>
                  </a:schemeClr>
                </a:solidFill>
                <a:latin typeface="Abadi" panose="020B0604020104020204" pitchFamily="34" charset="0"/>
              </a:rPr>
              <a:t>Notebook GitHub URL: </a:t>
            </a:r>
            <a:r>
              <a:rPr lang="en-US" sz="1400" dirty="0">
                <a:solidFill>
                  <a:schemeClr val="accent3">
                    <a:lumMod val="25000"/>
                  </a:schemeClr>
                </a:solidFill>
                <a:latin typeface="Abadi" panose="020B0604020104020204" pitchFamily="34" charset="0"/>
                <a:hlinkClick r:id="rId3"/>
              </a:rPr>
              <a:t>https://github.com/devtage-goladeji/ai-capstone/blob/main/labs-jupyter-spacex-Data-wrangling.ipynb</a:t>
            </a:r>
            <a:r>
              <a:rPr lang="en-US" sz="1400" dirty="0">
                <a:solidFill>
                  <a:schemeClr val="accent3">
                    <a:lumMod val="25000"/>
                  </a:schemeClr>
                </a:solidFill>
                <a:latin typeface="Abadi" panose="020B0604020104020204" pitchFamily="34" charset="0"/>
              </a:rPr>
              <a:t> </a:t>
            </a:r>
            <a:endParaRPr lang="en-US" sz="1400" dirty="0"/>
          </a:p>
          <a:p>
            <a:r>
              <a:rPr lang="en-US" sz="2400" b="1" dirty="0">
                <a:latin typeface="Abadi" panose="020B0604020104020204" pitchFamily="34" charset="0"/>
              </a:rPr>
              <a:t>Data Generated</a:t>
            </a:r>
            <a:r>
              <a:rPr lang="en-US" dirty="0"/>
              <a:t>: </a:t>
            </a:r>
            <a:r>
              <a:rPr lang="en-US" sz="1600" dirty="0">
                <a:hlinkClick r:id="rId4"/>
              </a:rPr>
              <a:t>https://github.com/devtage-goladeji/ai-capstone/blob/main/dataset_part_2.csv</a:t>
            </a:r>
            <a:r>
              <a:rPr lang="en-US" sz="1600" dirty="0"/>
              <a:t> </a:t>
            </a: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1">
            <a:extLst>
              <a:ext uri="{FF2B5EF4-FFF2-40B4-BE49-F238E27FC236}">
                <a16:creationId xmlns:a16="http://schemas.microsoft.com/office/drawing/2014/main" id="{116D29DC-6FB0-EC31-4B78-239D588BC562}"/>
              </a:ext>
            </a:extLst>
          </p:cNvPr>
          <p:cNvSpPr/>
          <p:nvPr/>
        </p:nvSpPr>
        <p:spPr>
          <a:xfrm>
            <a:off x="914400" y="339162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1) Load Data</a:t>
            </a:r>
            <a:br>
              <a:rPr lang="en-US" sz="1100" dirty="0"/>
            </a:br>
            <a:r>
              <a:rPr lang="en-US" sz="1100" dirty="0"/>
              <a:t>dataset_part_1.csv</a:t>
            </a:r>
            <a:endParaRPr lang="en-CA" sz="1600" dirty="0"/>
          </a:p>
        </p:txBody>
      </p:sp>
      <p:sp>
        <p:nvSpPr>
          <p:cNvPr id="3" name="Rectangle 2">
            <a:extLst>
              <a:ext uri="{FF2B5EF4-FFF2-40B4-BE49-F238E27FC236}">
                <a16:creationId xmlns:a16="http://schemas.microsoft.com/office/drawing/2014/main" id="{57256170-0B62-8612-3C71-985F5E1EB3B5}"/>
              </a:ext>
            </a:extLst>
          </p:cNvPr>
          <p:cNvSpPr/>
          <p:nvPr/>
        </p:nvSpPr>
        <p:spPr>
          <a:xfrm>
            <a:off x="3352800" y="339162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2) Identify &amp; Calculate % of missing values </a:t>
            </a:r>
            <a:endParaRPr lang="en-CA" sz="1600" dirty="0"/>
          </a:p>
        </p:txBody>
      </p:sp>
      <p:sp>
        <p:nvSpPr>
          <p:cNvPr id="6" name="Rectangle 5">
            <a:extLst>
              <a:ext uri="{FF2B5EF4-FFF2-40B4-BE49-F238E27FC236}">
                <a16:creationId xmlns:a16="http://schemas.microsoft.com/office/drawing/2014/main" id="{E0F92CFC-3A99-7CA4-ECDD-E48FEAB06818}"/>
              </a:ext>
            </a:extLst>
          </p:cNvPr>
          <p:cNvSpPr/>
          <p:nvPr/>
        </p:nvSpPr>
        <p:spPr>
          <a:xfrm>
            <a:off x="5947347" y="3387147"/>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3) Identify numerical &amp; categorical columns</a:t>
            </a:r>
            <a:endParaRPr lang="en-CA" sz="1600" dirty="0"/>
          </a:p>
        </p:txBody>
      </p:sp>
      <p:sp>
        <p:nvSpPr>
          <p:cNvPr id="7" name="Rectangle 6">
            <a:extLst>
              <a:ext uri="{FF2B5EF4-FFF2-40B4-BE49-F238E27FC236}">
                <a16:creationId xmlns:a16="http://schemas.microsoft.com/office/drawing/2014/main" id="{05148D8C-ED18-D599-C954-4E62DD6AF469}"/>
              </a:ext>
            </a:extLst>
          </p:cNvPr>
          <p:cNvSpPr/>
          <p:nvPr/>
        </p:nvSpPr>
        <p:spPr>
          <a:xfrm>
            <a:off x="8460079" y="3381825"/>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4) Calculate # of launches per site</a:t>
            </a:r>
            <a:endParaRPr lang="en-CA" sz="1600" dirty="0"/>
          </a:p>
        </p:txBody>
      </p:sp>
      <p:sp>
        <p:nvSpPr>
          <p:cNvPr id="9" name="Rectangle 8">
            <a:extLst>
              <a:ext uri="{FF2B5EF4-FFF2-40B4-BE49-F238E27FC236}">
                <a16:creationId xmlns:a16="http://schemas.microsoft.com/office/drawing/2014/main" id="{E8FC0041-3C3B-A892-2315-69094FAFDC14}"/>
              </a:ext>
            </a:extLst>
          </p:cNvPr>
          <p:cNvSpPr/>
          <p:nvPr/>
        </p:nvSpPr>
        <p:spPr>
          <a:xfrm>
            <a:off x="914400"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5) Calculate # &amp; occurrence of each orbit</a:t>
            </a:r>
            <a:endParaRPr lang="en-CA" sz="1600" dirty="0"/>
          </a:p>
        </p:txBody>
      </p:sp>
      <p:sp>
        <p:nvSpPr>
          <p:cNvPr id="10" name="Rectangle 9">
            <a:extLst>
              <a:ext uri="{FF2B5EF4-FFF2-40B4-BE49-F238E27FC236}">
                <a16:creationId xmlns:a16="http://schemas.microsoft.com/office/drawing/2014/main" id="{0F98F80E-A85D-3CB3-3038-5E8818D079C2}"/>
              </a:ext>
            </a:extLst>
          </p:cNvPr>
          <p:cNvSpPr/>
          <p:nvPr/>
        </p:nvSpPr>
        <p:spPr>
          <a:xfrm>
            <a:off x="3352800"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6) Calculate # &amp; occurrence of orbits mission outcomes</a:t>
            </a:r>
            <a:endParaRPr lang="en-CA" sz="1600" dirty="0"/>
          </a:p>
        </p:txBody>
      </p:sp>
      <p:sp>
        <p:nvSpPr>
          <p:cNvPr id="11" name="Rectangle 10">
            <a:extLst>
              <a:ext uri="{FF2B5EF4-FFF2-40B4-BE49-F238E27FC236}">
                <a16:creationId xmlns:a16="http://schemas.microsoft.com/office/drawing/2014/main" id="{989C802E-5C78-8510-8A1E-F9207E39A122}"/>
              </a:ext>
            </a:extLst>
          </p:cNvPr>
          <p:cNvSpPr/>
          <p:nvPr/>
        </p:nvSpPr>
        <p:spPr>
          <a:xfrm>
            <a:off x="5947347"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7) Create Landing Outcome label</a:t>
            </a:r>
            <a:endParaRPr lang="en-CA" sz="1600" dirty="0"/>
          </a:p>
        </p:txBody>
      </p:sp>
      <p:sp>
        <p:nvSpPr>
          <p:cNvPr id="12" name="Rectangle 11">
            <a:extLst>
              <a:ext uri="{FF2B5EF4-FFF2-40B4-BE49-F238E27FC236}">
                <a16:creationId xmlns:a16="http://schemas.microsoft.com/office/drawing/2014/main" id="{C11BFB21-6EF4-26FA-8213-C571EB3609AF}"/>
              </a:ext>
            </a:extLst>
          </p:cNvPr>
          <p:cNvSpPr/>
          <p:nvPr/>
        </p:nvSpPr>
        <p:spPr>
          <a:xfrm>
            <a:off x="8406427" y="4383394"/>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8) Export/save result data</a:t>
            </a:r>
            <a:endParaRPr lang="en-CA" sz="1600" dirty="0"/>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marL="0" indent="0">
              <a:lnSpc>
                <a:spcPct val="100000"/>
              </a:lnSpc>
              <a:spcBef>
                <a:spcPts val="1400"/>
              </a:spcBef>
              <a:buNone/>
            </a:pPr>
            <a:r>
              <a:rPr lang="en-US" sz="2200" dirty="0">
                <a:solidFill>
                  <a:schemeClr val="accent3">
                    <a:lumMod val="25000"/>
                  </a:schemeClr>
                </a:solidFill>
                <a:latin typeface="Abadi"/>
              </a:rPr>
              <a:t>The following charts were plotted:</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44706"/>
            <a:ext cx="10579308" cy="5351929"/>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lvl="1">
              <a:lnSpc>
                <a:spcPct val="100000"/>
              </a:lnSpc>
              <a:spcBef>
                <a:spcPts val="1400"/>
              </a:spcBef>
            </a:pPr>
            <a:r>
              <a:rPr lang="en-US" sz="1200" dirty="0">
                <a:solidFill>
                  <a:schemeClr val="accent3">
                    <a:lumMod val="25000"/>
                  </a:schemeClr>
                </a:solidFill>
                <a:latin typeface="Abadi" panose="020B0604020104020204" pitchFamily="34" charset="0"/>
              </a:rPr>
              <a:t>Select Distinct Launch Site</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5 records where launch sites begin with ‘CCA’</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the total payload mass carried by boosters launched by NASA (CRS)</a:t>
            </a:r>
          </a:p>
          <a:p>
            <a:pPr lvl="1">
              <a:lnSpc>
                <a:spcPct val="100000"/>
              </a:lnSpc>
              <a:spcBef>
                <a:spcPts val="1400"/>
              </a:spcBef>
            </a:pPr>
            <a:r>
              <a:rPr lang="en-US" sz="1200" dirty="0">
                <a:solidFill>
                  <a:schemeClr val="accent3">
                    <a:lumMod val="25000"/>
                  </a:schemeClr>
                </a:solidFill>
                <a:latin typeface="Abadi" panose="020B0604020104020204" pitchFamily="34" charset="0"/>
              </a:rPr>
              <a:t>Display average payload mass carried by booster version F9 v1.1</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date when the first successful landing outcome in the ground pad was achieved</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names of the boosters with success in drone ship and with payload mass &gt; 4000 and &lt; 6000</a:t>
            </a:r>
          </a:p>
          <a:p>
            <a:pPr lvl="1">
              <a:lnSpc>
                <a:spcPct val="100000"/>
              </a:lnSpc>
              <a:spcBef>
                <a:spcPts val="1400"/>
              </a:spcBef>
            </a:pPr>
            <a:r>
              <a:rPr lang="en-US" sz="1200" dirty="0">
                <a:solidFill>
                  <a:schemeClr val="accent3">
                    <a:lumMod val="25000"/>
                  </a:schemeClr>
                </a:solidFill>
                <a:latin typeface="Abadi" panose="020B0604020104020204" pitchFamily="34" charset="0"/>
              </a:rPr>
              <a:t>List the total number of successful and failed mission outcomes</a:t>
            </a:r>
          </a:p>
          <a:p>
            <a:pPr lvl="1">
              <a:lnSpc>
                <a:spcPct val="100000"/>
              </a:lnSpc>
              <a:spcBef>
                <a:spcPts val="1400"/>
              </a:spcBef>
            </a:pPr>
            <a:r>
              <a:rPr lang="en-US" sz="1200" dirty="0">
                <a:solidFill>
                  <a:schemeClr val="accent3">
                    <a:lumMod val="25000"/>
                  </a:schemeClr>
                </a:solidFill>
                <a:latin typeface="Abadi" panose="020B0604020104020204" pitchFamily="34" charset="0"/>
              </a:rPr>
              <a:t>List names of the booster version which have carried maximum payload mass.</a:t>
            </a:r>
          </a:p>
          <a:p>
            <a:pPr lvl="1">
              <a:lnSpc>
                <a:spcPct val="100000"/>
              </a:lnSpc>
              <a:spcBef>
                <a:spcPts val="1400"/>
              </a:spcBef>
            </a:pPr>
            <a:r>
              <a:rPr lang="en-US" sz="1200" dirty="0">
                <a:solidFill>
                  <a:schemeClr val="accent3">
                    <a:lumMod val="25000"/>
                  </a:schemeClr>
                </a:solidFill>
                <a:latin typeface="Abadi" panose="020B0604020104020204" pitchFamily="34" charset="0"/>
              </a:rPr>
              <a:t>List records with drone failure landing outcomes in 2015</a:t>
            </a:r>
          </a:p>
          <a:p>
            <a:pPr lvl="1">
              <a:lnSpc>
                <a:spcPct val="100000"/>
              </a:lnSpc>
              <a:spcBef>
                <a:spcPts val="1400"/>
              </a:spcBef>
            </a:pPr>
            <a:r>
              <a:rPr lang="en-US" sz="1200" dirty="0">
                <a:solidFill>
                  <a:schemeClr val="accent3">
                    <a:lumMod val="25000"/>
                  </a:schemeClr>
                </a:solidFill>
                <a:latin typeface="Abadi" panose="020B0604020104020204" pitchFamily="34" charset="0"/>
              </a:rPr>
              <a:t>Rank landing outcomes (failure or success) between 2010/06/04 and 2017/03/20 in descending order</a:t>
            </a:r>
          </a:p>
          <a:p>
            <a:pPr>
              <a:lnSpc>
                <a:spcPct val="100000"/>
              </a:lnSpc>
              <a:spcBef>
                <a:spcPts val="1400"/>
              </a:spcBef>
            </a:pPr>
            <a:r>
              <a:rPr lang="en-US" sz="2200" dirty="0">
                <a:solidFill>
                  <a:schemeClr val="accent3">
                    <a:lumMod val="25000"/>
                  </a:schemeClr>
                </a:solidFill>
                <a:latin typeface="Abadi" panose="020B0604020104020204" pitchFamily="34" charset="0"/>
              </a:rPr>
              <a:t>Eda SQL Notebook </a:t>
            </a:r>
            <a:r>
              <a:rPr lang="en-US" sz="2200">
                <a:solidFill>
                  <a:schemeClr val="accent3">
                    <a:lumMod val="25000"/>
                  </a:schemeClr>
                </a:solidFill>
                <a:latin typeface="Abadi" panose="020B0604020104020204" pitchFamily="34" charset="0"/>
              </a:rPr>
              <a:t>GitHub URL: </a:t>
            </a:r>
          </a:p>
          <a:p>
            <a:pPr marL="0" indent="0">
              <a:lnSpc>
                <a:spcPct val="100000"/>
              </a:lnSpc>
              <a:spcBef>
                <a:spcPts val="1400"/>
              </a:spcBef>
              <a:buNone/>
            </a:pPr>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411768" cy="39553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Space exploration has taken a new dimension with several organizations working on lowering the cost of space exploration via rocket reuse. However, reuse can only happen if the rocket lands successfully in the first stage. </a:t>
            </a:r>
          </a:p>
          <a:p>
            <a:pPr>
              <a:lnSpc>
                <a:spcPct val="100000"/>
              </a:lnSpc>
              <a:spcBef>
                <a:spcPts val="1400"/>
              </a:spcBef>
            </a:pPr>
            <a:r>
              <a:rPr lang="en-US" sz="2200" dirty="0">
                <a:solidFill>
                  <a:schemeClr val="accent3">
                    <a:lumMod val="25000"/>
                  </a:schemeClr>
                </a:solidFill>
                <a:latin typeface="Abadi" panose="020B0604020104020204" pitchFamily="34" charset="0"/>
              </a:rPr>
              <a:t>Using data science methodologies, including Data collection, exploratory analysis, visualization, and machine learning modeling, we will predict if the SpaceX Falcon9 first stage will land successfully.</a:t>
            </a:r>
          </a:p>
          <a:p>
            <a:pPr>
              <a:lnSpc>
                <a:spcPct val="100000"/>
              </a:lnSpc>
              <a:spcBef>
                <a:spcPts val="1400"/>
              </a:spcBef>
            </a:pPr>
            <a:r>
              <a:rPr lang="en-US" sz="2200" dirty="0">
                <a:solidFill>
                  <a:schemeClr val="accent3">
                    <a:lumMod val="25000"/>
                  </a:schemeClr>
                </a:solidFill>
                <a:latin typeface="Abadi" panose="020B0604020104020204" pitchFamily="34" charset="0"/>
              </a:rPr>
              <a:t>One key and notable result of our finding is the increasing trend of successful landings over time as trials advanced over the years. Other result details would be discussed in the proceeding slides.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5873979"/>
            <a:ext cx="9558288"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 | 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322241" cy="416796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Slide Title: Enhancing Space Exploration through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Report Objective: Predict successful Falcon 9 first-stage landings using data science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Methodology: Data collection, exploratory analysis, visualization, and machine learning modeling and prediction.</a:t>
            </a:r>
          </a:p>
          <a:p>
            <a:pPr>
              <a:lnSpc>
                <a:spcPct val="100000"/>
              </a:lnSpc>
              <a:spcBef>
                <a:spcPts val="1400"/>
              </a:spcBef>
            </a:pPr>
            <a:r>
              <a:rPr lang="en-US" sz="2200" dirty="0">
                <a:solidFill>
                  <a:schemeClr val="accent3">
                    <a:lumMod val="25000"/>
                  </a:schemeClr>
                </a:solidFill>
                <a:latin typeface="Abadi" panose="020B0604020104020204" pitchFamily="34" charset="0"/>
              </a:rPr>
              <a:t>Result: Increasing trend of successful landings over time as trials advanced.</a:t>
            </a:r>
          </a:p>
          <a:p>
            <a:pPr>
              <a:lnSpc>
                <a:spcPct val="100000"/>
              </a:lnSpc>
              <a:spcBef>
                <a:spcPts val="1400"/>
              </a:spcBef>
            </a:pPr>
            <a:r>
              <a:rPr lang="en-US" sz="2200" dirty="0">
                <a:solidFill>
                  <a:schemeClr val="accent3">
                    <a:lumMod val="25000"/>
                  </a:schemeClr>
                </a:solidFill>
                <a:latin typeface="Abadi" panose="020B0604020104020204" pitchFamily="34" charset="0"/>
              </a:rPr>
              <a:t>Impact: Informed decision-making, optimized missions, and improved space exploration efficiency.</a:t>
            </a:r>
          </a:p>
        </p:txBody>
      </p:sp>
    </p:spTree>
    <p:extLst>
      <p:ext uri="{BB962C8B-B14F-4D97-AF65-F5344CB8AC3E}">
        <p14:creationId xmlns:p14="http://schemas.microsoft.com/office/powerpoint/2010/main" val="35844870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latin typeface="+mj-lt"/>
              </a:rPr>
              <a:t>[1] - </a:t>
            </a:r>
            <a:r>
              <a:rPr lang="en-US" sz="1400" dirty="0">
                <a:latin typeface="+mj-lt"/>
                <a:hlinkClick r:id="rId4"/>
              </a:rPr>
              <a:t>SpaceX Challenge Has Arianespace Rethinking Pricing Policies – </a:t>
            </a:r>
            <a:r>
              <a:rPr lang="en-US" sz="1400" dirty="0" err="1">
                <a:latin typeface="+mj-lt"/>
                <a:hlinkClick r:id="rId4"/>
              </a:rPr>
              <a:t>SpaceNews</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[2] -  </a:t>
            </a:r>
            <a:r>
              <a:rPr lang="en-US" sz="1400" dirty="0">
                <a:latin typeface="+mj-lt"/>
                <a:hlinkClick r:id="rId5"/>
              </a:rPr>
              <a:t>Space launch market competition – Wikipedia</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[3] –  </a:t>
            </a:r>
            <a:r>
              <a:rPr lang="en-US" sz="1400" dirty="0">
                <a:solidFill>
                  <a:schemeClr val="accent3">
                    <a:lumMod val="25000"/>
                  </a:schemeClr>
                </a:solidFill>
                <a:latin typeface="+mj-lt"/>
                <a:hlinkClick r:id="rId5"/>
              </a:rPr>
              <a:t>https://en.wikipedia.org/wiki/Space_launch_market_competition</a:t>
            </a:r>
            <a:r>
              <a:rPr lang="en-US" sz="1400" dirty="0">
                <a:solidFill>
                  <a:schemeClr val="accent3">
                    <a:lumMod val="25000"/>
                  </a:schemeClr>
                </a:solidFill>
                <a:latin typeface="+mj-lt"/>
              </a:rPr>
              <a:t> </a:t>
            </a:r>
          </a:p>
          <a:p>
            <a:pPr>
              <a:lnSpc>
                <a:spcPct val="100000"/>
              </a:lnSpc>
              <a:spcBef>
                <a:spcPts val="1400"/>
              </a:spcBef>
            </a:pPr>
            <a:r>
              <a:rPr lang="en-US" sz="1400" dirty="0">
                <a:solidFill>
                  <a:schemeClr val="accent3">
                    <a:lumMod val="25000"/>
                  </a:schemeClr>
                </a:solidFill>
                <a:latin typeface="+mj-lt"/>
              </a:rPr>
              <a:t>[4] -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References</a:t>
            </a:r>
            <a:endParaRPr lang="en-US" dirty="0">
              <a:solidFill>
                <a:srgbClr val="0B49CB"/>
              </a:solidFill>
            </a:endParaRPr>
          </a:p>
        </p:txBody>
      </p:sp>
    </p:spTree>
    <p:extLst>
      <p:ext uri="{BB962C8B-B14F-4D97-AF65-F5344CB8AC3E}">
        <p14:creationId xmlns:p14="http://schemas.microsoft.com/office/powerpoint/2010/main" val="9929210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31344"/>
            <a:ext cx="10399486" cy="478800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u="sng"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Space exploration is a costly venture that was previously only dominated by governmental agencies due to enormous funding requirements. However, new private options like SpaceX are disrupting the landscape by competing on technology efficiency, pricing, and faster delivery. Thereby providing more options and increased launch activities. For example, SpaceX as of 2013 was about $15mm cheaper than the nearest competitor</a:t>
            </a:r>
            <a:r>
              <a:rPr lang="en-US" sz="2200" dirty="0">
                <a:solidFill>
                  <a:schemeClr val="accent3">
                    <a:lumMod val="25000"/>
                  </a:schemeClr>
                </a:solidFill>
                <a:latin typeface="Abadi" panose="020B0604020104020204" pitchFamily="34" charset="0"/>
                <a:hlinkClick r:id="rId3"/>
              </a:rPr>
              <a:t>[]</a:t>
            </a:r>
            <a:r>
              <a:rPr lang="en-US" sz="2200" dirty="0">
                <a:solidFill>
                  <a:schemeClr val="accent3">
                    <a:lumMod val="25000"/>
                  </a:schemeClr>
                </a:solidFill>
                <a:latin typeface="Abadi" panose="020B0604020104020204" pitchFamily="34" charset="0"/>
              </a:rPr>
              <a:t>. </a:t>
            </a:r>
          </a:p>
          <a:p>
            <a:pPr>
              <a:spcBef>
                <a:spcPts val="1400"/>
              </a:spcBef>
            </a:pPr>
            <a:r>
              <a:rPr lang="en-US" sz="2200" dirty="0">
                <a:solidFill>
                  <a:schemeClr val="accent3">
                    <a:lumMod val="25000"/>
                  </a:schemeClr>
                </a:solidFill>
                <a:latin typeface="Abadi" panose="020B0604020104020204" pitchFamily="34" charset="0"/>
              </a:rPr>
              <a:t>One of the key push by private enterprises as a business case is the ability to reuse the rocket, which if successful, would further lower the cost of rocket launch by an order of magnitude.</a:t>
            </a:r>
          </a:p>
          <a:p>
            <a:pPr marL="0" indent="0">
              <a:spcBef>
                <a:spcPts val="1400"/>
              </a:spcBef>
              <a:buNone/>
            </a:pPr>
            <a:r>
              <a:rPr lang="en-US" sz="2200" b="1" u="sng" dirty="0">
                <a:solidFill>
                  <a:schemeClr val="accent3">
                    <a:lumMod val="25000"/>
                  </a:schemeClr>
                </a:solidFill>
                <a:latin typeface="Abadi" panose="020B0604020104020204" pitchFamily="34" charset="0"/>
              </a:rPr>
              <a:t>Problem To Solve:</a:t>
            </a:r>
          </a:p>
          <a:p>
            <a:pPr>
              <a:spcBef>
                <a:spcPts val="1400"/>
              </a:spcBef>
            </a:pPr>
            <a:r>
              <a:rPr lang="en-US" sz="2200" dirty="0">
                <a:solidFill>
                  <a:schemeClr val="accent3">
                    <a:lumMod val="25000"/>
                  </a:schemeClr>
                </a:solidFill>
                <a:latin typeface="Abadi" panose="020B0604020104020204" pitchFamily="34" charset="0"/>
              </a:rPr>
              <a:t>With reuse being a key business strategy, we need to use data science to solve the challenge of achieving success launch rate as well as predict the likelihood of successful landing of the rocket ultimately leading to reuse. </a:t>
            </a: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10614"/>
            <a:ext cx="10515600" cy="4601586"/>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rPr>
              <a:t>The data were collected through various sources including:</a:t>
            </a:r>
          </a:p>
          <a:p>
            <a:pPr lvl="1">
              <a:lnSpc>
                <a:spcPct val="100000"/>
              </a:lnSpc>
              <a:spcBef>
                <a:spcPts val="1400"/>
              </a:spcBef>
            </a:pPr>
            <a:r>
              <a:rPr lang="en-US" sz="1800" dirty="0">
                <a:solidFill>
                  <a:schemeClr val="accent3">
                    <a:lumMod val="25000"/>
                  </a:schemeClr>
                </a:solidFill>
                <a:latin typeface="Abadi" panose="020B0604020104020204" pitchFamily="34" charset="0"/>
              </a:rPr>
              <a:t>(1) SpaceX REST API which is an open-source RESPI for launch, rocket, core, capsule, </a:t>
            </a:r>
            <a:r>
              <a:rPr lang="en-US" sz="1800" dirty="0" err="1">
                <a:solidFill>
                  <a:schemeClr val="accent3">
                    <a:lumMod val="25000"/>
                  </a:schemeClr>
                </a:solidFill>
                <a:latin typeface="Abadi" panose="020B0604020104020204" pitchFamily="34" charset="0"/>
              </a:rPr>
              <a:t>Starlink</a:t>
            </a:r>
            <a:r>
              <a:rPr lang="en-US" sz="1800" dirty="0">
                <a:solidFill>
                  <a:schemeClr val="accent3">
                    <a:lumMod val="25000"/>
                  </a:schemeClr>
                </a:solidFill>
                <a:latin typeface="Abadi" panose="020B0604020104020204" pitchFamily="34" charset="0"/>
              </a:rPr>
              <a:t>, launchpad, and landing pad data.</a:t>
            </a:r>
          </a:p>
          <a:p>
            <a:pPr lvl="1">
              <a:lnSpc>
                <a:spcPct val="100000"/>
              </a:lnSpc>
              <a:spcBef>
                <a:spcPts val="1400"/>
              </a:spcBef>
            </a:pPr>
            <a:r>
              <a:rPr lang="en-US" sz="1800" dirty="0">
                <a:solidFill>
                  <a:schemeClr val="accent3">
                    <a:lumMod val="25000"/>
                  </a:schemeClr>
                </a:solidFill>
                <a:latin typeface="Abadi" panose="020B0604020104020204" pitchFamily="34" charset="0"/>
              </a:rPr>
              <a:t>(2) Collection through Web scraping from the Wikipedia page containing the SpaceX launch data.</a:t>
            </a:r>
          </a:p>
          <a:p>
            <a:pPr>
              <a:lnSpc>
                <a:spcPct val="100000"/>
              </a:lnSpc>
              <a:spcBef>
                <a:spcPts val="1400"/>
              </a:spcBef>
            </a:pPr>
            <a:r>
              <a:rPr lang="en-US" sz="2200" dirty="0">
                <a:solidFill>
                  <a:schemeClr val="accent3">
                    <a:lumMod val="25000"/>
                  </a:schemeClr>
                </a:solidFill>
                <a:latin typeface="Abadi" panose="020B0604020104020204" pitchFamily="34" charset="0"/>
              </a:rPr>
              <a:t>These would be discussed in detail in the next slide.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13176" y="1792288"/>
            <a:ext cx="4558086" cy="4527062"/>
          </a:xfrm>
          <a:prstGeom prst="rect">
            <a:avLst/>
          </a:prstGeom>
          <a:ln>
            <a:solidFill>
              <a:srgbClr val="0B49CB"/>
            </a:solidFill>
            <a:prstDash val="dash"/>
          </a:ln>
        </p:spPr>
        <p:txBody>
          <a:bodyPr vert="horz" lIns="91440" tIns="45720" rIns="91440" bIns="45720" rtlCol="0" anchor="b">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813144" cy="45191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on the right is the flowchart of the data collection via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API: </a:t>
            </a:r>
          </a:p>
          <a:p>
            <a:pPr marL="0" indent="0">
              <a:lnSpc>
                <a:spcPct val="100000"/>
              </a:lnSpc>
              <a:spcBef>
                <a:spcPts val="1400"/>
              </a:spcBef>
              <a:buNone/>
            </a:pPr>
            <a:r>
              <a:rPr lang="en-US" sz="1400" dirty="0">
                <a:solidFill>
                  <a:schemeClr val="accent3">
                    <a:lumMod val="25000"/>
                  </a:schemeClr>
                </a:solidFill>
                <a:latin typeface="Abadi"/>
                <a:hlinkClick r:id="rId3"/>
              </a:rPr>
              <a:t>h</a:t>
            </a:r>
            <a:r>
              <a:rPr lang="en-US" sz="1400" dirty="0">
                <a:solidFill>
                  <a:schemeClr val="accent3">
                    <a:lumMod val="25000"/>
                  </a:schemeClr>
                </a:solidFill>
                <a:latin typeface="Abadi"/>
                <a:hlinkClick r:id="rId3"/>
              </a:rPr>
              <a:t>ttps://api.spacexdata.com/v4/launches/past</a:t>
            </a:r>
            <a:r>
              <a:rPr lang="en-US" sz="1400" dirty="0">
                <a:solidFill>
                  <a:schemeClr val="accent3">
                    <a:lumMod val="25000"/>
                  </a:schemeClr>
                </a:solidFill>
                <a:latin typeface="Abadi"/>
              </a:rPr>
              <a:t> </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Data Collection Notebook:</a:t>
            </a:r>
          </a:p>
          <a:p>
            <a:pPr marL="0" indent="0">
              <a:lnSpc>
                <a:spcPct val="100000"/>
              </a:lnSpc>
              <a:spcBef>
                <a:spcPts val="1400"/>
              </a:spcBef>
              <a:buNone/>
            </a:pPr>
            <a:r>
              <a:rPr lang="en-CA" sz="1400" dirty="0">
                <a:hlinkClick r:id="rId4"/>
              </a:rPr>
              <a:t>https://github.com/devtage-goladeji/ai-capstone/blob/main/spacex-data.ipynb</a:t>
            </a:r>
            <a:endParaRPr lang="en-CA" sz="14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DE01C087-EB2C-E9FE-74A5-B9F5DD866441}"/>
              </a:ext>
            </a:extLst>
          </p:cNvPr>
          <p:cNvSpPr/>
          <p:nvPr/>
        </p:nvSpPr>
        <p:spPr>
          <a:xfrm>
            <a:off x="7059007" y="1916935"/>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Task1:  (Collection) Request &amp; Parse the SpaceX launch data using Get Request  </a:t>
            </a:r>
          </a:p>
        </p:txBody>
      </p:sp>
      <p:sp>
        <p:nvSpPr>
          <p:cNvPr id="7" name="Rectangle 6">
            <a:extLst>
              <a:ext uri="{FF2B5EF4-FFF2-40B4-BE49-F238E27FC236}">
                <a16:creationId xmlns:a16="http://schemas.microsoft.com/office/drawing/2014/main" id="{D0CCC32A-C972-2DFC-1930-A716F8A1B20C}"/>
              </a:ext>
            </a:extLst>
          </p:cNvPr>
          <p:cNvSpPr/>
          <p:nvPr/>
        </p:nvSpPr>
        <p:spPr>
          <a:xfrm>
            <a:off x="7059007" y="2951286"/>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Task2: Filter the </a:t>
            </a:r>
            <a:r>
              <a:rPr lang="en-CA" dirty="0" err="1"/>
              <a:t>DataFrame</a:t>
            </a:r>
            <a:r>
              <a:rPr lang="en-CA" dirty="0"/>
              <a:t> to only include Falcon 9 launches</a:t>
            </a:r>
          </a:p>
        </p:txBody>
      </p:sp>
      <p:sp>
        <p:nvSpPr>
          <p:cNvPr id="8" name="Rectangle 7">
            <a:extLst>
              <a:ext uri="{FF2B5EF4-FFF2-40B4-BE49-F238E27FC236}">
                <a16:creationId xmlns:a16="http://schemas.microsoft.com/office/drawing/2014/main" id="{48998939-CDFB-B430-32CA-FAEDC4043CB8}"/>
              </a:ext>
            </a:extLst>
          </p:cNvPr>
          <p:cNvSpPr/>
          <p:nvPr/>
        </p:nvSpPr>
        <p:spPr>
          <a:xfrm>
            <a:off x="7059007" y="3985637"/>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3: (Wrangling) Deal with Missing Values (– fill via mean value)</a:t>
            </a:r>
          </a:p>
        </p:txBody>
      </p:sp>
      <p:sp>
        <p:nvSpPr>
          <p:cNvPr id="9" name="Rectangle 8">
            <a:extLst>
              <a:ext uri="{FF2B5EF4-FFF2-40B4-BE49-F238E27FC236}">
                <a16:creationId xmlns:a16="http://schemas.microsoft.com/office/drawing/2014/main" id="{1E19F4B6-7A4E-D60D-95AC-04FE766FCC6D}"/>
              </a:ext>
            </a:extLst>
          </p:cNvPr>
          <p:cNvSpPr/>
          <p:nvPr/>
        </p:nvSpPr>
        <p:spPr>
          <a:xfrm>
            <a:off x="7059007" y="5019988"/>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4: Save Data for further analysis</a:t>
            </a:r>
          </a:p>
        </p:txBody>
      </p:sp>
      <p:cxnSp>
        <p:nvCxnSpPr>
          <p:cNvPr id="11" name="Connector: Elbow 10">
            <a:extLst>
              <a:ext uri="{FF2B5EF4-FFF2-40B4-BE49-F238E27FC236}">
                <a16:creationId xmlns:a16="http://schemas.microsoft.com/office/drawing/2014/main" id="{CF0C0091-74AF-CD93-D547-507691D2EADD}"/>
              </a:ext>
            </a:extLst>
          </p:cNvPr>
          <p:cNvCxnSpPr>
            <a:stCxn id="2" idx="2"/>
            <a:endCxn id="7" idx="0"/>
          </p:cNvCxnSpPr>
          <p:nvPr/>
        </p:nvCxnSpPr>
        <p:spPr>
          <a:xfrm>
            <a:off x="9064077"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ADCC5569-4085-EC1F-B6F6-99BF13696010}"/>
              </a:ext>
            </a:extLst>
          </p:cNvPr>
          <p:cNvCxnSpPr>
            <a:endCxn id="8" idx="0"/>
          </p:cNvCxnSpPr>
          <p:nvPr/>
        </p:nvCxnSpPr>
        <p:spPr>
          <a:xfrm flipH="1">
            <a:off x="9064077" y="3613042"/>
            <a:ext cx="6353" cy="3725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9C338083-68D1-2695-ECD4-6BE3E9CC35B9}"/>
              </a:ext>
            </a:extLst>
          </p:cNvPr>
          <p:cNvCxnSpPr>
            <a:stCxn id="8" idx="2"/>
            <a:endCxn id="9" idx="0"/>
          </p:cNvCxnSpPr>
          <p:nvPr/>
        </p:nvCxnSpPr>
        <p:spPr>
          <a:xfrm>
            <a:off x="9064077"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1348</TotalTime>
  <Words>2203</Words>
  <Application>Microsoft Office PowerPoint</Application>
  <PresentationFormat>Widescreen</PresentationFormat>
  <Paragraphs>300</Paragraphs>
  <Slides>49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Consolas</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GB Oladeji</cp:lastModifiedBy>
  <cp:revision>291</cp:revision>
  <dcterms:created xsi:type="dcterms:W3CDTF">2021-04-29T18:58:34Z</dcterms:created>
  <dcterms:modified xsi:type="dcterms:W3CDTF">2023-07-25T20:56:57Z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